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9" r:id="rId12"/>
    <p:sldId id="268" r:id="rId13"/>
    <p:sldId id="271" r:id="rId14"/>
    <p:sldId id="270" r:id="rId15"/>
    <p:sldId id="265" r:id="rId16"/>
    <p:sldId id="266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9D330-45AD-42DB-AFC0-8AF36B6EFC26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6E795-2D9A-43B9-BA7C-80CF6DE505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936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170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163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4681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6059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2241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949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130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245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095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806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718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204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165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17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FAD9F1-6210-494E-B997-3B98FF5821A2}" type="datetimeFigureOut">
              <a:rPr lang="es-MX" smtClean="0"/>
              <a:t>24/01/2018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EE41F44-A2C8-4B5E-8246-2555A0B285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5581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Percepción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Universidad Autónoma de Nuevo León (UANL)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055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Etapa de percepción</a:t>
            </a:r>
            <a:endParaRPr lang="es-MX" dirty="0"/>
          </a:p>
        </p:txBody>
      </p:sp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483" y="2508067"/>
            <a:ext cx="5883032" cy="35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38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Estímulos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1146" y="2392104"/>
            <a:ext cx="10554574" cy="3636511"/>
          </a:xfrm>
        </p:spPr>
        <p:txBody>
          <a:bodyPr anchor="ctr"/>
          <a:lstStyle/>
          <a:p>
            <a:r>
              <a:rPr lang="es-MX" dirty="0" smtClean="0"/>
              <a:t>Son medidas de las magnitudes físicas. </a:t>
            </a:r>
            <a:r>
              <a:rPr lang="es-MX" dirty="0"/>
              <a:t>Los seres vivos codifican los estímulos mediante impulsos nerviosos; en los computadores los digitalizamos y convertimos en variables numéricas.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66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Estímulos</a:t>
            </a:r>
            <a:endParaRPr lang="es-MX" dirty="0"/>
          </a:p>
        </p:txBody>
      </p:sp>
      <p:pic>
        <p:nvPicPr>
          <p:cNvPr id="10" name="Picture 2" descr="Resultado de imagen para neuron impulse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54" y="2813019"/>
            <a:ext cx="3044826" cy="304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rgb image repres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95" y="2417340"/>
            <a:ext cx="2850559" cy="235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esultado de imagen para rgb sc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01" y="4836902"/>
            <a:ext cx="2857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9"/>
          <p:cNvSpPr txBox="1"/>
          <p:nvPr/>
        </p:nvSpPr>
        <p:spPr>
          <a:xfrm rot="16200000">
            <a:off x="-12800" y="4174191"/>
            <a:ext cx="290564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 dirty="0" smtClean="0">
                <a:solidFill>
                  <a:srgbClr val="44FFF5"/>
                </a:solidFill>
                <a:uFillTx/>
                <a:latin typeface="Century Gothic"/>
              </a:rPr>
              <a:t>Impulso</a:t>
            </a:r>
            <a:r>
              <a:rPr lang="es-MX" sz="2400" b="1" i="0" u="none" strike="noStrike" kern="1200" cap="none" spc="0" dirty="0" smtClean="0">
                <a:solidFill>
                  <a:srgbClr val="44FFF5"/>
                </a:solidFill>
                <a:uFillTx/>
                <a:latin typeface="Century Gothic"/>
              </a:rPr>
              <a:t> nervioso</a:t>
            </a:r>
            <a:endParaRPr lang="es-MX" sz="2400" b="1" i="0" u="none" strike="noStrike" kern="1200" cap="none" spc="0" baseline="0" dirty="0">
              <a:solidFill>
                <a:srgbClr val="44FFF5"/>
              </a:solidFill>
              <a:uFillTx/>
              <a:latin typeface="Century Gothic"/>
            </a:endParaRPr>
          </a:p>
        </p:txBody>
      </p:sp>
      <p:sp>
        <p:nvSpPr>
          <p:cNvPr id="14" name="CuadroTexto 13"/>
          <p:cNvSpPr txBox="1"/>
          <p:nvPr/>
        </p:nvSpPr>
        <p:spPr>
          <a:xfrm rot="16200000">
            <a:off x="6004557" y="4486749"/>
            <a:ext cx="290564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 dirty="0" smtClean="0">
                <a:solidFill>
                  <a:srgbClr val="44FFF5"/>
                </a:solidFill>
                <a:uFillTx/>
                <a:latin typeface="Century Gothic"/>
              </a:rPr>
              <a:t>Digitalización</a:t>
            </a:r>
            <a:endParaRPr lang="es-MX" sz="2400" b="1" i="0" u="none" strike="noStrike" kern="1200" cap="none" spc="0" baseline="0" dirty="0">
              <a:solidFill>
                <a:srgbClr val="44FFF5"/>
              </a:solidFill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1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Estímulos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424" y="2561921"/>
            <a:ext cx="10554574" cy="3636511"/>
          </a:xfrm>
        </p:spPr>
        <p:txBody>
          <a:bodyPr anchor="t"/>
          <a:lstStyle/>
          <a:p>
            <a:r>
              <a:rPr lang="es-MX" dirty="0"/>
              <a:t>Los seres vivos reciben la información sobre el mundo exterior en forma de </a:t>
            </a:r>
            <a:r>
              <a:rPr lang="es-MX" dirty="0" smtClean="0"/>
              <a:t>sensaciones ‘cualitativas</a:t>
            </a:r>
            <a:r>
              <a:rPr lang="es-MX" dirty="0"/>
              <a:t>’ (</a:t>
            </a:r>
            <a:r>
              <a:rPr lang="es-MX" dirty="0" err="1"/>
              <a:t>qualia</a:t>
            </a:r>
            <a:r>
              <a:rPr lang="es-MX" dirty="0"/>
              <a:t>): sabores, colores, tonos y timbres sonoros, etc., que </a:t>
            </a:r>
            <a:r>
              <a:rPr lang="es-MX" dirty="0" smtClean="0"/>
              <a:t>están relacionados </a:t>
            </a:r>
            <a:r>
              <a:rPr lang="es-MX" dirty="0"/>
              <a:t>con magnitudes físicas: composición química, frecuencia de la </a:t>
            </a:r>
            <a:r>
              <a:rPr lang="es-MX" dirty="0" smtClean="0"/>
              <a:t>onda luminosa</a:t>
            </a:r>
            <a:r>
              <a:rPr lang="es-MX" dirty="0"/>
              <a:t>, espectro de frecuencias de la onda sonora, </a:t>
            </a:r>
            <a:r>
              <a:rPr lang="es-MX" dirty="0" smtClean="0"/>
              <a:t>etc.</a:t>
            </a:r>
            <a:endParaRPr lang="es-MX" dirty="0"/>
          </a:p>
        </p:txBody>
      </p:sp>
      <p:pic>
        <p:nvPicPr>
          <p:cNvPr id="7170" name="Picture 2" descr="Resultado de imagen para cold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335" y="4140926"/>
            <a:ext cx="2097734" cy="268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para cold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03" y="4311368"/>
            <a:ext cx="2198779" cy="219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33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Estímulos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405167"/>
            <a:ext cx="10554574" cy="3636511"/>
          </a:xfrm>
        </p:spPr>
        <p:txBody>
          <a:bodyPr anchor="t"/>
          <a:lstStyle/>
          <a:p>
            <a:r>
              <a:rPr lang="es-MX" dirty="0"/>
              <a:t>Recibimos un </a:t>
            </a:r>
            <a:r>
              <a:rPr lang="es-MX" dirty="0" smtClean="0"/>
              <a:t>flujo </a:t>
            </a:r>
            <a:r>
              <a:rPr lang="es-MX" dirty="0"/>
              <a:t>continuo de miles o incluso millones de bits por segundo que tenemos que reorganizar y procesar para extraer las propiedades abstractas que nos interesan en cada </a:t>
            </a:r>
            <a:r>
              <a:rPr lang="es-MX" dirty="0" smtClean="0"/>
              <a:t>momento.</a:t>
            </a:r>
            <a:endParaRPr lang="es-MX" dirty="0"/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260134"/>
            <a:ext cx="3653155" cy="32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5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Representación abstracta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810000" y="2376828"/>
            <a:ext cx="109858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Las múltiples realizaciones posibles de un mismo objeto (o tipo de objeto, o de situación) se reducen a un concepto, una ‘clase de equivalencia’ en la que resumimos su ‘esencia’, lo que tienen en común. </a:t>
            </a:r>
            <a:endParaRPr lang="es-MX" dirty="0"/>
          </a:p>
        </p:txBody>
      </p:sp>
      <p:pic>
        <p:nvPicPr>
          <p:cNvPr id="2050" name="Picture 2" descr="Resultado de imagen para chair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6" y="3517602"/>
            <a:ext cx="1520592" cy="213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chair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89" y="3472509"/>
            <a:ext cx="1369110" cy="21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office desk chair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31" y="3295793"/>
            <a:ext cx="1612115" cy="234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n relacionada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00" y="3440007"/>
            <a:ext cx="2297159" cy="22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037049" y="6103027"/>
            <a:ext cx="105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La representación se fija solo en los aspectos relevantes para el objetivo del sistema. </a:t>
            </a:r>
            <a:endParaRPr lang="es-MX" sz="2400" b="1" i="1" dirty="0">
              <a:solidFill>
                <a:schemeClr val="accent1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999" y="656194"/>
            <a:ext cx="10571998" cy="970450"/>
          </a:xfrm>
        </p:spPr>
        <p:txBody>
          <a:bodyPr/>
          <a:lstStyle/>
          <a:p>
            <a:r>
              <a:rPr lang="es-MX" dirty="0" smtClean="0"/>
              <a:t>Esquema detallado de un robot móvil autónomo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603" y="2522946"/>
            <a:ext cx="7055366" cy="38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smtClean="0"/>
              <a:t>En un documento con portada:</a:t>
            </a:r>
          </a:p>
          <a:p>
            <a:pPr>
              <a:buFont typeface="+mj-lt"/>
              <a:buAutoNum type="arabicPeriod"/>
            </a:pPr>
            <a:r>
              <a:rPr lang="es-MX" dirty="0" smtClean="0"/>
              <a:t>Investigar que es un </a:t>
            </a:r>
            <a:r>
              <a:rPr lang="es-MX" dirty="0" err="1" smtClean="0"/>
              <a:t>autoestereograma</a:t>
            </a:r>
            <a:r>
              <a:rPr lang="es-MX" dirty="0" smtClean="0"/>
              <a:t>. </a:t>
            </a:r>
          </a:p>
          <a:p>
            <a:pPr>
              <a:buFont typeface="+mj-lt"/>
              <a:buAutoNum type="arabicPeriod"/>
            </a:pPr>
            <a:r>
              <a:rPr lang="es-MX" dirty="0" smtClean="0"/>
              <a:t>Redactar con palabras propias como se consigue percibir la imagen que esconde.</a:t>
            </a:r>
          </a:p>
          <a:p>
            <a:pPr>
              <a:buFont typeface="+mj-lt"/>
              <a:buAutoNum type="arabicPeriod"/>
            </a:pPr>
            <a:r>
              <a:rPr lang="es-MX" dirty="0" smtClean="0"/>
              <a:t>Adjuntar un </a:t>
            </a:r>
            <a:r>
              <a:rPr lang="es-MX" dirty="0" err="1" smtClean="0"/>
              <a:t>autoestereograma</a:t>
            </a:r>
            <a:r>
              <a:rPr lang="es-MX" dirty="0" smtClean="0"/>
              <a:t> y la imagen que logró percibir.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062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[Inserte frase intelectual abajo]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i="1" dirty="0" smtClean="0"/>
              <a:t>“Los </a:t>
            </a:r>
            <a:r>
              <a:rPr lang="es-MX" sz="2400" b="1" i="1" dirty="0"/>
              <a:t>ojos en alerta, todo </a:t>
            </a:r>
            <a:r>
              <a:rPr lang="es-MX" sz="2400" b="1" i="1" dirty="0" smtClean="0"/>
              <a:t>oídos. Olfateando </a:t>
            </a:r>
            <a:r>
              <a:rPr lang="es-MX" sz="2400" b="1" i="1" dirty="0"/>
              <a:t>aquel desconcertante paisaje nuevo, </a:t>
            </a:r>
            <a:r>
              <a:rPr lang="es-MX" sz="2400" b="1" i="1" dirty="0" smtClean="0"/>
              <a:t>desconocido”</a:t>
            </a:r>
            <a:endParaRPr lang="es-MX" sz="2400" b="1" i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251260" y="5397136"/>
            <a:ext cx="312202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1" u="none" strike="noStrike" kern="1200" cap="none" spc="0" baseline="0" dirty="0" smtClean="0">
                <a:solidFill>
                  <a:srgbClr val="44FFF5"/>
                </a:solidFill>
                <a:uFillTx/>
                <a:latin typeface="Century Gothic"/>
              </a:rPr>
              <a:t>Jorge </a:t>
            </a:r>
            <a:r>
              <a:rPr lang="es-MX" sz="2400" b="1" i="1" u="none" strike="noStrike" kern="1200" cap="none" spc="0" baseline="0" dirty="0" err="1" smtClean="0">
                <a:solidFill>
                  <a:srgbClr val="44FFF5"/>
                </a:solidFill>
                <a:uFillTx/>
                <a:latin typeface="Century Gothic"/>
              </a:rPr>
              <a:t>Drexler</a:t>
            </a:r>
            <a:endParaRPr lang="es-MX" sz="2400" b="1" i="1" u="none" strike="noStrike" kern="1200" cap="none" spc="0" baseline="0" dirty="0">
              <a:solidFill>
                <a:srgbClr val="44FFF5"/>
              </a:solidFill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93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percepción?</a:t>
            </a:r>
            <a:endParaRPr lang="es-MX" dirty="0"/>
          </a:p>
        </p:txBody>
      </p:sp>
      <p:pic>
        <p:nvPicPr>
          <p:cNvPr id="4" name="Picture 2" descr="Resultado de imagen para summer thinkin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63143" y="2522946"/>
            <a:ext cx="6465712" cy="3636963"/>
          </a:xfrm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921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percepción?</a:t>
            </a:r>
            <a:endParaRPr lang="es-MX" dirty="0"/>
          </a:p>
        </p:txBody>
      </p:sp>
      <p:sp>
        <p:nvSpPr>
          <p:cNvPr id="4" name="Marcador de contenido 2"/>
          <p:cNvSpPr txBox="1">
            <a:spLocks noGrp="1"/>
          </p:cNvSpPr>
          <p:nvPr>
            <p:ph idx="1"/>
          </p:nvPr>
        </p:nvSpPr>
        <p:spPr>
          <a:xfrm>
            <a:off x="569426" y="2207623"/>
            <a:ext cx="10554574" cy="1900752"/>
          </a:xfrm>
        </p:spPr>
        <p:txBody>
          <a:bodyPr lIns="91440" tIns="45720" rIns="91440" bIns="45720">
            <a:normAutofit lnSpcReduction="10000"/>
          </a:bodyPr>
          <a:lstStyle/>
          <a:p>
            <a:pPr marL="0" lvl="0" indent="0" hangingPunct="1">
              <a:spcBef>
                <a:spcPts val="400"/>
              </a:spcBef>
              <a:spcAft>
                <a:spcPts val="601"/>
              </a:spcAft>
              <a:buNone/>
            </a:pPr>
            <a:endParaRPr lang="es-MX" sz="1800" dirty="0">
              <a:latin typeface="Century Gothic" pitchFamily="18"/>
            </a:endParaRPr>
          </a:p>
          <a:p>
            <a:pPr marL="0" lvl="0" indent="0" hangingPunct="1">
              <a:spcBef>
                <a:spcPts val="400"/>
              </a:spcBef>
              <a:spcAft>
                <a:spcPts val="601"/>
              </a:spcAft>
              <a:buNone/>
            </a:pPr>
            <a:r>
              <a:rPr lang="es-MX" sz="1800" dirty="0">
                <a:latin typeface="Century Gothic" pitchFamily="18"/>
              </a:rPr>
              <a:t>Según la Real Academia:</a:t>
            </a:r>
          </a:p>
          <a:p>
            <a:pPr lvl="0" hangingPunct="1">
              <a:spcBef>
                <a:spcPts val="400"/>
              </a:spcBef>
              <a:spcAft>
                <a:spcPts val="601"/>
              </a:spcAft>
              <a:buClr>
                <a:srgbClr val="00C6BB"/>
              </a:buClr>
              <a:buSzPct val="100000"/>
              <a:buAutoNum type="arabicParenR"/>
            </a:pPr>
            <a:r>
              <a:rPr lang="es-MX" sz="1800" dirty="0">
                <a:latin typeface="Century Gothic" pitchFamily="18"/>
              </a:rPr>
              <a:t>Sensación interior que resulta de una impresión material hecha en nuestros sentidos</a:t>
            </a:r>
          </a:p>
          <a:p>
            <a:pPr lvl="0" hangingPunct="1">
              <a:spcBef>
                <a:spcPts val="400"/>
              </a:spcBef>
              <a:spcAft>
                <a:spcPts val="601"/>
              </a:spcAft>
              <a:buClr>
                <a:srgbClr val="00C6BB"/>
              </a:buClr>
              <a:buSzPct val="100000"/>
              <a:buAutoNum type="arabicParenR"/>
            </a:pPr>
            <a:r>
              <a:rPr lang="es-MX" sz="1800" dirty="0">
                <a:latin typeface="Century Gothic" pitchFamily="18"/>
              </a:rPr>
              <a:t>Recibir por uno de los sentidos las imágenes, impresiones o sensaciones externas</a:t>
            </a:r>
          </a:p>
          <a:p>
            <a:pPr lvl="0" hangingPunct="1">
              <a:spcBef>
                <a:spcPts val="400"/>
              </a:spcBef>
              <a:spcAft>
                <a:spcPts val="601"/>
              </a:spcAft>
              <a:buClr>
                <a:srgbClr val="00C6BB"/>
              </a:buClr>
              <a:buSzPct val="100000"/>
              <a:buAutoNum type="arabicParenR"/>
            </a:pPr>
            <a:r>
              <a:rPr lang="es-MX" sz="1800" dirty="0">
                <a:latin typeface="Century Gothic" pitchFamily="18"/>
              </a:rPr>
              <a:t>Comprender o conocer algo</a:t>
            </a:r>
          </a:p>
        </p:txBody>
      </p:sp>
      <p:pic>
        <p:nvPicPr>
          <p:cNvPr id="5" name="Picture 2" descr="Imagen relacionada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23621" y="4334789"/>
            <a:ext cx="2058377" cy="216711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1810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Percepción (Recién nacido vs. Adulto)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456" y="2926284"/>
            <a:ext cx="5978128" cy="28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Percepción Artificial</a:t>
            </a:r>
            <a:endParaRPr lang="es-MX" dirty="0"/>
          </a:p>
        </p:txBody>
      </p:sp>
      <p:sp>
        <p:nvSpPr>
          <p:cNvPr id="4" name="Título 2"/>
          <p:cNvSpPr>
            <a:spLocks noGrp="1"/>
          </p:cNvSpPr>
          <p:nvPr>
            <p:ph idx="1"/>
          </p:nvPr>
        </p:nvSpPr>
        <p:spPr>
          <a:xfrm>
            <a:off x="570515" y="2418230"/>
            <a:ext cx="10554574" cy="3636511"/>
          </a:xfrm>
        </p:spPr>
        <p:txBody>
          <a:bodyPr anchor="t"/>
          <a:lstStyle/>
          <a:p>
            <a:r>
              <a:rPr lang="es-MX" dirty="0"/>
              <a:t>Deseamos que las máquinas también se ‘den cuenta’ de lo que sucede a su alrededor. Aún falta mucho por recorrer ya que en la actualidad se consigue solo la detección de propiedades interesantes del entorno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110442" y="3713902"/>
            <a:ext cx="3474720" cy="245396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857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 autónomo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4260" y="2207622"/>
            <a:ext cx="10554574" cy="2162009"/>
          </a:xfrm>
        </p:spPr>
        <p:txBody>
          <a:bodyPr/>
          <a:lstStyle/>
          <a:p>
            <a:r>
              <a:rPr lang="es-MX" dirty="0" smtClean="0"/>
              <a:t>Entidades de software </a:t>
            </a:r>
            <a:r>
              <a:rPr lang="es-MX" dirty="0"/>
              <a:t>que pueden percibir el entorno donde se encuentran, ya sea un entorno predecible o impredecible, y además actuar sobre él, con la finalidad de lograr sus objetivos indicados con anterioridad. El </a:t>
            </a:r>
            <a:r>
              <a:rPr lang="es-MX" b="1" dirty="0"/>
              <a:t>cómo</a:t>
            </a:r>
            <a:r>
              <a:rPr lang="es-MX" dirty="0"/>
              <a:t> el agente </a:t>
            </a:r>
            <a:r>
              <a:rPr lang="es-MX" u="sng" dirty="0" smtClean="0"/>
              <a:t>interactúa</a:t>
            </a:r>
            <a:r>
              <a:rPr lang="es-MX" dirty="0" smtClean="0"/>
              <a:t> </a:t>
            </a:r>
            <a:r>
              <a:rPr lang="es-MX" dirty="0"/>
              <a:t>sobre este entorno para moldearlo a sus necesidades lo decide él, de ahí el concepto de autonomía.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834882" y="4231303"/>
            <a:ext cx="4522233" cy="2104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uadroTexto 9"/>
          <p:cNvSpPr txBox="1"/>
          <p:nvPr/>
        </p:nvSpPr>
        <p:spPr>
          <a:xfrm>
            <a:off x="8582241" y="5504490"/>
            <a:ext cx="245146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 i="0" u="none" strike="noStrike" kern="1200" cap="none" spc="0" baseline="0" dirty="0" smtClean="0">
                <a:solidFill>
                  <a:srgbClr val="44FFF5"/>
                </a:solidFill>
                <a:uFillTx/>
                <a:latin typeface="Century Gothic"/>
              </a:rPr>
              <a:t>Esquema general</a:t>
            </a:r>
            <a:endParaRPr lang="es-MX" sz="2400" b="1" i="0" u="none" strike="noStrike" kern="1200" cap="none" spc="0" baseline="0" dirty="0">
              <a:solidFill>
                <a:srgbClr val="44FFF5"/>
              </a:solidFill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4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Etapas de un agente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Percepción: A través de sensores, obtiene y mantiene una representación adecuada del entorno.</a:t>
            </a:r>
          </a:p>
          <a:p>
            <a:r>
              <a:rPr lang="es-MX" dirty="0" smtClean="0"/>
              <a:t>Inferencia: El sistema ‘razona’ o decide cuál es la acción más pertinente.</a:t>
            </a:r>
          </a:p>
          <a:p>
            <a:r>
              <a:rPr lang="es-MX" dirty="0" smtClean="0"/>
              <a:t>Acción: El agente modifica el entorno de acuerdo a sus necesidades.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854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Etapa de percepción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412895"/>
            <a:ext cx="4821378" cy="2056947"/>
          </a:xfrm>
          <a:prstGeom prst="rect">
            <a:avLst/>
          </a:prstGeom>
        </p:spPr>
      </p:pic>
      <p:pic>
        <p:nvPicPr>
          <p:cNvPr id="7" name="Picture 4" descr="Resultado de imagen para age of empires map dis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18" y="2622886"/>
            <a:ext cx="4849284" cy="3636963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1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Citable</Template>
  <TotalTime>197</TotalTime>
  <Words>452</Words>
  <Application>Microsoft Office PowerPoint</Application>
  <PresentationFormat>Panorámica</PresentationFormat>
  <Paragraphs>42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Tw Cen MT</vt:lpstr>
      <vt:lpstr>Wingdings 2</vt:lpstr>
      <vt:lpstr>Citable</vt:lpstr>
      <vt:lpstr>Percepción</vt:lpstr>
      <vt:lpstr>[Inserte frase intelectual abajo]</vt:lpstr>
      <vt:lpstr>¿Qué es percepción?</vt:lpstr>
      <vt:lpstr>¿Qué es percepción?</vt:lpstr>
      <vt:lpstr>Percepción (Recién nacido vs. Adulto)</vt:lpstr>
      <vt:lpstr>Percepción Artificial</vt:lpstr>
      <vt:lpstr>Agente autónomo</vt:lpstr>
      <vt:lpstr>Etapas de un agente</vt:lpstr>
      <vt:lpstr>Etapa de percepción</vt:lpstr>
      <vt:lpstr>Etapa de percepción</vt:lpstr>
      <vt:lpstr>Estímulos</vt:lpstr>
      <vt:lpstr>Estímulos</vt:lpstr>
      <vt:lpstr>Estímulos</vt:lpstr>
      <vt:lpstr>Estímulos</vt:lpstr>
      <vt:lpstr>Representación abstracta</vt:lpstr>
      <vt:lpstr>Esquema detallado de un robot móvil autónomo</vt:lpstr>
      <vt:lpstr>Tarea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Percepción</dc:title>
  <dc:creator>Usuario de Windows</dc:creator>
  <cp:lastModifiedBy>Usuario de Windows</cp:lastModifiedBy>
  <cp:revision>24</cp:revision>
  <dcterms:created xsi:type="dcterms:W3CDTF">2018-01-24T20:08:52Z</dcterms:created>
  <dcterms:modified xsi:type="dcterms:W3CDTF">2018-01-24T23:26:17Z</dcterms:modified>
</cp:coreProperties>
</file>